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ags/tag6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6" r:id="rId3"/>
    <p:sldId id="258" r:id="rId4"/>
    <p:sldId id="257" r:id="rId5"/>
    <p:sldId id="296" r:id="rId6"/>
    <p:sldId id="263" r:id="rId7"/>
    <p:sldId id="264" r:id="rId8"/>
    <p:sldId id="276" r:id="rId9"/>
    <p:sldId id="267" r:id="rId10"/>
    <p:sldId id="265" r:id="rId11"/>
    <p:sldId id="262" r:id="rId12"/>
    <p:sldId id="268" r:id="rId13"/>
    <p:sldId id="269" r:id="rId14"/>
    <p:sldId id="270" r:id="rId15"/>
    <p:sldId id="271" r:id="rId16"/>
    <p:sldId id="272" r:id="rId17"/>
    <p:sldId id="277" r:id="rId18"/>
    <p:sldId id="297" r:id="rId19"/>
    <p:sldId id="279" r:id="rId20"/>
    <p:sldId id="280" r:id="rId21"/>
    <p:sldId id="281" r:id="rId22"/>
    <p:sldId id="289" r:id="rId23"/>
    <p:sldId id="290" r:id="rId24"/>
    <p:sldId id="288" r:id="rId25"/>
    <p:sldId id="282" r:id="rId26"/>
    <p:sldId id="291" r:id="rId27"/>
    <p:sldId id="283" r:id="rId28"/>
    <p:sldId id="285" r:id="rId29"/>
    <p:sldId id="292" r:id="rId30"/>
    <p:sldId id="293" r:id="rId31"/>
    <p:sldId id="298" r:id="rId32"/>
    <p:sldId id="299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468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newsflash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newsflash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>
    <p:newsflash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2AADD7-40C3-47A3-B5E3-AB79639A3BD3}" type="datetimeFigureOut">
              <a:rPr lang="ru-RU" smtClean="0"/>
              <a:pPr/>
              <a:t>25.03.2014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6EDB964-497C-4119-9391-7E6B123C95C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newsflash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0;&#1086;&#1085;&#1082;&#1091;&#1088;&#1089;%202013-2014\&#1089;&#1076;&#1072;&#1085;&#1086;\&#1069;&#1082;&#1089;&#1082;&#1091;&#1088;&#1089;&#1080;&#1103;%20&#1084;&#1091;&#1079;&#1077;&#1081;\&#1048;&#1075;&#1086;&#1088;&#1100;%20&#1050;&#1088;&#1091;&#1090;&#1086;&#1081;%20-%20&#1050;&#1086;&#1075;&#1076;&#1072;%20&#1103;%20&#1079;&#1072;&#1082;&#1088;&#1099;&#1074;&#1072;&#1102;%20&#1075;&#1083;&#1072;&#1079;&#1072;.mp3" TargetMode="Externa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gif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png"/><Relationship Id="rId2" Type="http://schemas.openxmlformats.org/officeDocument/2006/relationships/audio" Target="file:///F:\&#1083;&#1077;&#1090;&#1086;&#1087;&#1080;&#1089;&#1100;%20&#1082;&#1083;&#1072;&#1089;&#1089;&#1072;\&#1043;&#1083;&#1086;&#1073;&#1091;&#1089;.mp3" TargetMode="External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gif"/><Relationship Id="rId4" Type="http://schemas.openxmlformats.org/officeDocument/2006/relationships/hyperlink" Target="http://www.x-top.org/prikol/images/2007/04/17/46c0da4a9f890.jpg" TargetMode="External"/><Relationship Id="rId9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8.jpeg"/><Relationship Id="rId7" Type="http://schemas.openxmlformats.org/officeDocument/2006/relationships/hyperlink" Target="http://img0.liveinternet.ru/images/attach/c/1/56/258/56258684_letayut_babochki.gif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0.gif"/><Relationship Id="rId10" Type="http://schemas.openxmlformats.org/officeDocument/2006/relationships/image" Target="../media/image22.gif"/><Relationship Id="rId4" Type="http://schemas.openxmlformats.org/officeDocument/2006/relationships/image" Target="../media/image19.jpeg"/><Relationship Id="rId9" Type="http://schemas.openxmlformats.org/officeDocument/2006/relationships/hyperlink" Target="http://best-image.ucoz.ru/_ph/14/2/662811060.gi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vichnick.ru/yam.jpg" TargetMode="Externa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24.jpeg"/><Relationship Id="rId5" Type="http://schemas.openxmlformats.org/officeDocument/2006/relationships/hyperlink" Target="http://gorod.tomsk.ru/uploads/28460/1235472297/dh007.jpg" TargetMode="Externa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34.gif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8.tif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0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hyperlink" Target="http://iblog.net.ua/wp-content/gallery/paper/1209845706_old-papyrus-paper-ver2.jpg" TargetMode="External"/><Relationship Id="rId7" Type="http://schemas.openxmlformats.org/officeDocument/2006/relationships/image" Target="../media/image74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5.xml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slideLayout" Target="../slideLayouts/slideLayout18.xml"/><Relationship Id="rId1" Type="http://schemas.openxmlformats.org/officeDocument/2006/relationships/tags" Target="../tags/tag6.xml"/><Relationship Id="rId5" Type="http://schemas.openxmlformats.org/officeDocument/2006/relationships/image" Target="../media/image79.jpeg"/><Relationship Id="rId4" Type="http://schemas.openxmlformats.org/officeDocument/2006/relationships/image" Target="../media/image7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G:\b811252a6797.jpg"/>
          <p:cNvPicPr>
            <a:picLocks noChangeAspect="1" noChangeArrowheads="1"/>
          </p:cNvPicPr>
          <p:nvPr/>
        </p:nvPicPr>
        <p:blipFill>
          <a:blip r:embed="rId3" cstate="print"/>
          <a:srcRect l="42125"/>
          <a:stretch>
            <a:fillRect/>
          </a:stretch>
        </p:blipFill>
        <p:spPr bwMode="auto">
          <a:xfrm>
            <a:off x="0" y="-243408"/>
            <a:ext cx="9144000" cy="734481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 rot="21249572">
            <a:off x="1696363" y="2179283"/>
            <a:ext cx="605928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latin typeface="Monotype Corsiva" pitchFamily="66" charset="0"/>
                <a:cs typeface="Times New Roman" pitchFamily="18" charset="0"/>
              </a:rPr>
              <a:t>Виртуальная экскурсия</a:t>
            </a:r>
          </a:p>
          <a:p>
            <a:pPr algn="ctr"/>
            <a:r>
              <a:rPr lang="ru-RU" sz="2800" dirty="0" smtClean="0">
                <a:latin typeface="Monotype Corsiva" pitchFamily="66" charset="0"/>
                <a:cs typeface="Times New Roman" pitchFamily="18" charset="0"/>
              </a:rPr>
              <a:t>«Нет на свете города дороже»</a:t>
            </a:r>
          </a:p>
          <a:p>
            <a:pPr algn="ctr"/>
            <a:endParaRPr lang="ru-RU" sz="2800" dirty="0" smtClean="0">
              <a:latin typeface="Monotype Corsiva" pitchFamily="66" charset="0"/>
              <a:cs typeface="Times New Roman" pitchFamily="18" charset="0"/>
            </a:endParaRPr>
          </a:p>
          <a:p>
            <a:pPr algn="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Руководитель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: Карпова Л.В.</a:t>
            </a:r>
          </a:p>
          <a:p>
            <a:pPr algn="r"/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учитель истории высшей квалификационной категории</a:t>
            </a:r>
          </a:p>
        </p:txBody>
      </p:sp>
      <p:pic>
        <p:nvPicPr>
          <p:cNvPr id="5" name="Игорь Крутой - Когда я закрываю глаза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323528" y="0"/>
            <a:ext cx="304800" cy="3048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 rot="21179390">
            <a:off x="1661575" y="656935"/>
            <a:ext cx="4366234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Муниципальное казённое образовательное учреждение  школа – интернат 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среднего (полного) общего образования №16 г. Болотного</a:t>
            </a:r>
          </a:p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Болотнинского района Новосибирской области</a:t>
            </a:r>
          </a:p>
        </p:txBody>
      </p:sp>
      <p:pic>
        <p:nvPicPr>
          <p:cNvPr id="8" name="Picture 2" descr="G:\news298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B"/>
              </a:clrFrom>
              <a:clrTo>
                <a:srgbClr val="FFFF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013176"/>
            <a:ext cx="9144000" cy="2095103"/>
          </a:xfrm>
          <a:prstGeom prst="rect">
            <a:avLst/>
          </a:prstGeom>
          <a:noFill/>
        </p:spPr>
      </p:pic>
    </p:spTree>
  </p:cSld>
  <p:clrMapOvr>
    <a:masterClrMapping/>
  </p:clrMapOvr>
  <p:transition advTm="6828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2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Картинка 127 из 1456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62081">
            <a:off x="2469802" y="772934"/>
            <a:ext cx="3464993" cy="2544759"/>
          </a:xfrm>
          <a:prstGeom prst="cloud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Глобус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15313" y="2857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8" descr="C:\Documents and Settings\User1\Мои документы\Мои рисунки\с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-1146777">
            <a:off x="3283608" y="294513"/>
            <a:ext cx="749972" cy="6134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267744" y="3336667"/>
            <a:ext cx="4320480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Девчонки и мальчишки!</a:t>
            </a:r>
            <a:b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Гости и  родители!</a:t>
            </a:r>
            <a:b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музей 16-й школы</a:t>
            </a:r>
            <a:b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800" b="1" i="1" u="none" strike="noStrike" normalizeH="0" baseline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Зайти вы не хотите ли?</a:t>
            </a:r>
            <a:endParaRPr kumimoji="0" lang="ru-RU" sz="2800" b="1" i="1" u="none" strike="noStrike" normalizeH="0" baseline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Arial" pitchFamily="34" charset="0"/>
            </a:endParaRPr>
          </a:p>
        </p:txBody>
      </p:sp>
      <p:pic>
        <p:nvPicPr>
          <p:cNvPr id="2050" name="Picture 2" descr="C:\Documents and Settings\User\Мои документы\Мои рисунки\a0d0fe13.gif"/>
          <p:cNvPicPr>
            <a:picLocks noChangeAspect="1" noChangeArrowheads="1" noCrop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39752" y="4797152"/>
            <a:ext cx="4176464" cy="21717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7815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25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" name="Picture 1" descr="C:\Documents and Settings\User\Мои документы\1235232565_1234934253_0lik.ru_open_book.jpg"/>
          <p:cNvPicPr>
            <a:picLocks noChangeAspect="1" noChangeArrowheads="1"/>
          </p:cNvPicPr>
          <p:nvPr/>
        </p:nvPicPr>
        <p:blipFill>
          <a:blip r:embed="rId2" cstate="print"/>
          <a:srcRect b="622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 rot="21394497">
            <a:off x="727299" y="724881"/>
            <a:ext cx="353499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Здесь время застыло и здесь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тишина.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Руководитель музея, все знает она.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Лежат экспонаты, покрытые пылью,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Музейные нынче, а были ведь былью.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</a:endParaRPr>
          </a:p>
        </p:txBody>
      </p:sp>
      <p:sp>
        <p:nvSpPr>
          <p:cNvPr id="3075" name="Rectangle 3"/>
          <p:cNvSpPr>
            <a:spLocks noChangeArrowheads="1"/>
          </p:cNvSpPr>
          <p:nvPr/>
        </p:nvSpPr>
        <p:spPr bwMode="auto">
          <a:xfrm rot="284161">
            <a:off x="4867497" y="2266079"/>
            <a:ext cx="331236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Всё в музее интересно,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 увидим 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—</a:t>
            </a: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неизвестно,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Станем всё мы изучать,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Будем всё запоминать.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Вдоль по залам, вас  вперед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Поведёт экскурсовод,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Экспонаты все  покажет,</a:t>
            </a:r>
            <a:b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1" i="1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детально всё расскажет.</a:t>
            </a:r>
            <a:endParaRPr kumimoji="0" lang="ru-RU" sz="1600" b="1" i="1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Arial" pitchFamily="34" charset="0"/>
            </a:endParaRPr>
          </a:p>
        </p:txBody>
      </p:sp>
      <p:pic>
        <p:nvPicPr>
          <p:cNvPr id="3076" name="Picture 4" descr="C:\Documents and Settings\User\Мои документы\55184750-T1chuaosaucanhcua.gif"/>
          <p:cNvPicPr>
            <a:picLocks noChangeAspect="1" noChangeArrowheads="1" noCrop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3888" y="5129808"/>
            <a:ext cx="1728192" cy="1728192"/>
          </a:xfrm>
          <a:prstGeom prst="rect">
            <a:avLst/>
          </a:prstGeom>
          <a:noFill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 l="19572" t="5748" r="8265" b="22435"/>
          <a:stretch>
            <a:fillRect/>
          </a:stretch>
        </p:blipFill>
        <p:spPr bwMode="auto">
          <a:xfrm>
            <a:off x="1331640" y="2708920"/>
            <a:ext cx="2520280" cy="36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5203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203foto5_20320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04664" y="0"/>
            <a:ext cx="12097344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475656" y="2132856"/>
            <a:ext cx="62646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Сегодня  мы приглашаем Вас совершить виртуальный  тур по нашему музею. </a:t>
            </a:r>
          </a:p>
          <a:p>
            <a:pPr algn="ctr"/>
            <a:r>
              <a:rPr lang="ru-RU" dirty="0" smtClean="0">
                <a:latin typeface="Monotype Corsiva" pitchFamily="66" charset="0"/>
              </a:rPr>
              <a:t>Не лишайте себя удовольствия совершить  это путешествие. Прикоснитесь к  удивительной истории родного города. Она производит незабываемое впечатление, притягивает как старая забытая сказка. Многогранность и увлекательность этой экскурсии не оставит равнодушным даже самого искушенного путешественника. </a:t>
            </a:r>
          </a:p>
          <a:p>
            <a:pPr algn="ctr"/>
            <a:r>
              <a:rPr lang="ru-RU" dirty="0" smtClean="0">
                <a:latin typeface="Monotype Corsiva" pitchFamily="66" charset="0"/>
              </a:rPr>
              <a:t>Кому-то наш город кажется монументально строгим, кто-то воспринимает его размашисто-разбросанным,  кто-то веселым и гостеприимным. Но мы, кто живет здесь, знаем – он разный. Чтобы познать его, его надо полюбить. А тот, кого мы любим, всегда лучший. 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5" name="Picture 2" descr="G:\news2989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33256"/>
            <a:ext cx="9396536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20140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4067944" y="764704"/>
            <a:ext cx="36724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Мир прекрасен и широк,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 для сердца все же,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Милый русский уголок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Нет тебя дороже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Содержимое 5" descr="DSCF07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390768">
            <a:off x="222441" y="1353406"/>
            <a:ext cx="4619460" cy="346459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Содержимое 4" descr="DSCF072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5976" y="2564904"/>
            <a:ext cx="4302630" cy="32269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G:\news298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33256"/>
            <a:ext cx="9396536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10047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3059832" y="476672"/>
            <a:ext cx="3094117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У каждого на свете есть, наверно,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Любимый уголок земли, такой,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Где листья по – особому на вербе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Склонились над задумчивой водой.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Где небо выше и просторы шире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И так привольно и легко дышать.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Где по всему прекрасном в этом мире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По – детски чисто тянется душа.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5" name="Содержимое 4" descr="DSCF07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452637">
            <a:off x="457436" y="2667987"/>
            <a:ext cx="3262420" cy="24468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Содержимое 5" descr="DSCF07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89992">
            <a:off x="5864632" y="2307563"/>
            <a:ext cx="2583165" cy="3444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51" name="Picture 3" descr="G:\3008701j6uhskl1of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88224" y="3501008"/>
            <a:ext cx="396044" cy="288032"/>
          </a:xfrm>
          <a:prstGeom prst="rect">
            <a:avLst/>
          </a:prstGeom>
          <a:noFill/>
        </p:spPr>
      </p:pic>
      <p:pic>
        <p:nvPicPr>
          <p:cNvPr id="9" name="Picture 2" descr="G:\news2989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33256"/>
            <a:ext cx="9396536" cy="1124744"/>
          </a:xfrm>
          <a:prstGeom prst="rect">
            <a:avLst/>
          </a:prstGeom>
          <a:noFill/>
        </p:spPr>
      </p:pic>
      <p:pic>
        <p:nvPicPr>
          <p:cNvPr id="10" name="Picture 10" descr="Картинка 251 из 2461">
            <a:hlinkClick r:id="rId7"/>
          </p:cNvPr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79912" y="2636912"/>
            <a:ext cx="1853952" cy="1853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2" descr="Картинка 1228 из 2393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0735015">
            <a:off x="1340264" y="5021801"/>
            <a:ext cx="741520" cy="74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Картинка 1228 из 2393">
            <a:hlinkClick r:id="rId9"/>
          </p:cNvPr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881857">
            <a:off x="7015050" y="5007955"/>
            <a:ext cx="741520" cy="74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656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Картинка 35 из 2509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0468" name="Picture 4" descr="Картинка 1 из 2509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452320" y="4076700"/>
            <a:ext cx="4333875" cy="27813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532" name="Прямоугольник 3"/>
          <p:cNvSpPr>
            <a:spLocks noChangeArrowheads="1"/>
          </p:cNvSpPr>
          <p:nvPr/>
        </p:nvSpPr>
        <p:spPr bwMode="auto">
          <a:xfrm>
            <a:off x="428625" y="357188"/>
            <a:ext cx="8501063" cy="224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latin typeface="Monotype Corsiva" pitchFamily="66" charset="0"/>
              </a:rPr>
              <a:t>1805г. – на Московском тракте появилось небольшое поселение, ямщицкая стоянка, разросшаяся </a:t>
            </a:r>
            <a:r>
              <a:rPr lang="ru-RU" sz="2800" dirty="0" smtClean="0">
                <a:solidFill>
                  <a:schemeClr val="bg1"/>
                </a:solidFill>
                <a:latin typeface="Monotype Corsiva" pitchFamily="66" charset="0"/>
              </a:rPr>
              <a:t>впоследствии </a:t>
            </a:r>
            <a:r>
              <a:rPr lang="ru-RU" sz="2800" dirty="0">
                <a:solidFill>
                  <a:schemeClr val="bg1"/>
                </a:solidFill>
                <a:latin typeface="Monotype Corsiva" pitchFamily="66" charset="0"/>
              </a:rPr>
              <a:t>в деревню Болотную.</a:t>
            </a:r>
            <a:r>
              <a:rPr lang="ru-RU" sz="2800" dirty="0"/>
              <a:t> </a:t>
            </a:r>
            <a:r>
              <a:rPr lang="ru-RU" sz="2800" dirty="0">
                <a:solidFill>
                  <a:schemeClr val="bg1"/>
                </a:solidFill>
                <a:latin typeface="Monotype Corsiva" pitchFamily="66" charset="0"/>
              </a:rPr>
              <a:t>Деревня была огорожена поскотиной, за которой шумел непроходимый густой лес.</a:t>
            </a:r>
          </a:p>
          <a:p>
            <a:pPr algn="ctr"/>
            <a:endParaRPr lang="ru-RU" sz="2800" dirty="0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318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25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73636E-6 L -1.2573 0.00717 " pathEditMode="relative" rAng="0" ptsTypes="AA">
                                      <p:cBhvr>
                                        <p:cTn id="11" dur="5000" fill="hold"/>
                                        <p:tgtEl>
                                          <p:spTgt spid="1904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9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793038" cy="1462088"/>
          </a:xfrm>
        </p:spPr>
        <p:txBody>
          <a:bodyPr/>
          <a:lstStyle/>
          <a:p>
            <a:endParaRPr lang="ru-RU" sz="2500" dirty="0"/>
          </a:p>
        </p:txBody>
      </p:sp>
      <p:pic>
        <p:nvPicPr>
          <p:cNvPr id="11269" name="Picture 5" descr="3"/>
          <p:cNvPicPr>
            <a:picLocks noChangeAspect="1" noChangeArrowheads="1"/>
          </p:cNvPicPr>
          <p:nvPr/>
        </p:nvPicPr>
        <p:blipFill>
          <a:blip r:embed="rId3" cstate="print"/>
          <a:srcRect r="2686" b="3464"/>
          <a:stretch>
            <a:fillRect/>
          </a:stretch>
        </p:blipFill>
        <p:spPr bwMode="auto">
          <a:xfrm>
            <a:off x="0" y="332656"/>
            <a:ext cx="9144000" cy="6525345"/>
          </a:xfrm>
          <a:prstGeom prst="rect">
            <a:avLst/>
          </a:prstGeom>
          <a:noFill/>
        </p:spPr>
      </p:pic>
      <p:pic>
        <p:nvPicPr>
          <p:cNvPr id="4" name="Picture 5" descr="D:\Мои рисунки\Это интересно\885064_bbbbbbbbbbbbbbbbbb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789040"/>
            <a:ext cx="4002114" cy="285293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572000" y="40466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Тройку тут гнала ямщина,</a:t>
            </a:r>
          </a:p>
          <a:p>
            <a:pPr algn="ctr"/>
            <a:r>
              <a:rPr lang="ru-RU" b="1" i="1" dirty="0" err="1" smtClean="0">
                <a:solidFill>
                  <a:srgbClr val="FF3300"/>
                </a:solidFill>
                <a:latin typeface="Monotype Corsiva" pitchFamily="66" charset="0"/>
              </a:rPr>
              <a:t>Колокольцами</a:t>
            </a:r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 звеня,</a:t>
            </a:r>
          </a:p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И крестился туз купчина:</a:t>
            </a:r>
          </a:p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«Пронеси, господь, меня…».</a:t>
            </a:r>
          </a:p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Свист </a:t>
            </a:r>
            <a:r>
              <a:rPr lang="ru-RU" b="1" i="1" dirty="0" err="1" smtClean="0">
                <a:solidFill>
                  <a:srgbClr val="FF3300"/>
                </a:solidFill>
                <a:latin typeface="Monotype Corsiva" pitchFamily="66" charset="0"/>
              </a:rPr>
              <a:t>варнацкий</a:t>
            </a:r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, </a:t>
            </a:r>
            <a:r>
              <a:rPr lang="ru-RU" b="1" i="1" dirty="0" err="1" smtClean="0">
                <a:solidFill>
                  <a:srgbClr val="FF3300"/>
                </a:solidFill>
                <a:latin typeface="Monotype Corsiva" pitchFamily="66" charset="0"/>
              </a:rPr>
              <a:t>свист</a:t>
            </a:r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 погони</a:t>
            </a:r>
          </a:p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У него свербел в ушах</a:t>
            </a:r>
          </a:p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И летели трактом кони</a:t>
            </a:r>
          </a:p>
          <a:p>
            <a:pPr algn="ctr"/>
            <a:r>
              <a:rPr lang="ru-RU" b="1" i="1" dirty="0" smtClean="0">
                <a:solidFill>
                  <a:srgbClr val="FF3300"/>
                </a:solidFill>
                <a:latin typeface="Monotype Corsiva" pitchFamily="66" charset="0"/>
              </a:rPr>
              <a:t>С дикой искоркой в глазах!</a:t>
            </a:r>
            <a:endParaRPr lang="ru-RU" b="1" i="1" dirty="0">
              <a:solidFill>
                <a:srgbClr val="FF3300"/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567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971600" y="764704"/>
            <a:ext cx="72008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«Как  жили в былые века наши деды, ряды их деяний, надежд и забот, походы, страданья, битвы, победы – здесь каждый узнает, увидит, поймёт» - Один из залов нашего музея - сибирская горница. Здесь всё рассказывает о том, как жили первые жители нашего городка, а в начале 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XIX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века это был не город, небольшая ямщицкая стоянка. Вот что мы узнали и хотим рассказать вам об этом.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2843808" y="2060848"/>
            <a:ext cx="36724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Предметов крестьянского быта       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  Так много у нас, не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сочтѐшь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Каких только нет экспонатов 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Не в каждом музее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найдѐшь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!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                     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3131840" y="3068960"/>
            <a:ext cx="309634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Есть тут и кровать  и зыбка,           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Буфѐт,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как дядя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Стѐпа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стоит,                 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7" name="Содержимое 4" descr="DSCF076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709233">
            <a:off x="6175213" y="2943102"/>
            <a:ext cx="2414057" cy="18105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Содержимое 7" descr="DSCF076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15816" y="3717032"/>
            <a:ext cx="3456384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Содержимое 4" descr="DSCF075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171797">
            <a:off x="303456" y="3032562"/>
            <a:ext cx="2964174" cy="201175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26204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555776" y="476672"/>
            <a:ext cx="396044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Сундук, коромысло,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бутырка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( ложка)              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Рушник на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дивильце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( зеркало ) висит</a:t>
            </a: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8" name="Содержимое 4" descr="DSCF07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073576">
            <a:off x="817378" y="1648451"/>
            <a:ext cx="2853412" cy="214005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 cstate="print"/>
          <a:srcRect l="13821" t="4131" r="6020"/>
          <a:stretch>
            <a:fillRect/>
          </a:stretch>
        </p:blipFill>
        <p:spPr bwMode="auto">
          <a:xfrm rot="576549">
            <a:off x="4561854" y="1353532"/>
            <a:ext cx="3606574" cy="28860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1" name="Прямоугольник 10"/>
          <p:cNvSpPr/>
          <p:nvPr/>
        </p:nvSpPr>
        <p:spPr>
          <a:xfrm>
            <a:off x="1043608" y="4437112"/>
            <a:ext cx="705678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 Наверное, именно с таким сундуком приехали на территорию нынешнего Болотного первые переселенцы.  Такие же сундуки, наверное, стояли и на постоялых дворах в небольшом </a:t>
            </a:r>
            <a:r>
              <a:rPr lang="ru-RU" dirty="0" err="1" smtClean="0">
                <a:latin typeface="Monotype Corsiva" pitchFamily="66" charset="0"/>
              </a:rPr>
              <a:t>притрактовом</a:t>
            </a:r>
            <a:r>
              <a:rPr lang="ru-RU" dirty="0" smtClean="0">
                <a:latin typeface="Monotype Corsiva" pitchFamily="66" charset="0"/>
              </a:rPr>
              <a:t> селе Болотное, которое возникло в 1805 году на Московском тракте. Значение тракта было огромно и его часто называли  «Государевой дорогой».  Именно здесь происходила смена лошадей и обмен почтой. Сколько ямщиков проехали через эту небольшую ямщицкую стоянку. </a:t>
            </a:r>
            <a:endParaRPr lang="ru-RU" dirty="0">
              <a:latin typeface="Monotype Corsiva" pitchFamily="66" charset="0"/>
            </a:endParaRPr>
          </a:p>
        </p:txBody>
      </p:sp>
    </p:spTree>
  </p:cSld>
  <p:clrMapOvr>
    <a:masterClrMapping/>
  </p:clrMapOvr>
  <p:transition advTm="17219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1619672" y="836712"/>
            <a:ext cx="626469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Monotype Corsiva" pitchFamily="66" charset="0"/>
              </a:rPr>
              <a:t>Наиболее ценные вещи – деньги, украшения, деловые бумаги –  сибиряки складывали в обитые железом маленькие сундучки – </a:t>
            </a:r>
            <a:r>
              <a:rPr lang="ru-RU" sz="1600" dirty="0" err="1" smtClean="0">
                <a:latin typeface="Monotype Corsiva" pitchFamily="66" charset="0"/>
              </a:rPr>
              <a:t>коробьи</a:t>
            </a:r>
            <a:r>
              <a:rPr lang="ru-RU" sz="1600" dirty="0" smtClean="0">
                <a:latin typeface="Monotype Corsiva" pitchFamily="66" charset="0"/>
              </a:rPr>
              <a:t>.  На ночь хозяева для пущей сохранности клали </a:t>
            </a:r>
            <a:r>
              <a:rPr lang="ru-RU" sz="1600" dirty="0" err="1" smtClean="0">
                <a:latin typeface="Monotype Corsiva" pitchFamily="66" charset="0"/>
              </a:rPr>
              <a:t>коробьи</a:t>
            </a:r>
            <a:r>
              <a:rPr lang="ru-RU" sz="1600" dirty="0" smtClean="0">
                <a:latin typeface="Monotype Corsiva" pitchFamily="66" charset="0"/>
              </a:rPr>
              <a:t> себе под подушку.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5" name="Содержимое 5" descr="DSCF075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177289">
            <a:off x="969707" y="2257758"/>
            <a:ext cx="3366293" cy="252472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123701">
            <a:off x="4435538" y="2227092"/>
            <a:ext cx="3775347" cy="254486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24579" name="Picture 3" descr="G:\0_635d3_2c579a8f_XL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3933056"/>
            <a:ext cx="1512168" cy="20162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2" descr="G:\news2989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589240"/>
            <a:ext cx="9396536" cy="1268760"/>
          </a:xfrm>
          <a:prstGeom prst="rect">
            <a:avLst/>
          </a:prstGeom>
          <a:noFill/>
        </p:spPr>
      </p:pic>
    </p:spTree>
  </p:cSld>
  <p:clrMapOvr>
    <a:masterClrMapping/>
  </p:clrMapOvr>
  <p:transition advTm="17016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67744" y="1574884"/>
            <a:ext cx="396044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827584" y="3861048"/>
            <a:ext cx="741682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600" dirty="0" smtClean="0">
                <a:latin typeface="Monotype Corsiva" pitchFamily="66" charset="0"/>
              </a:rPr>
              <a:t>И с </a:t>
            </a:r>
            <a:r>
              <a:rPr lang="ru-RU" sz="1600" dirty="0" smtClean="0">
                <a:latin typeface="Monotype Corsiva" pitchFamily="66" charset="0"/>
                <a:ea typeface="Times New Roman" pitchFamily="18" charset="0"/>
              </a:rPr>
              <a:t> такими же сундуками из многих губерний Европейской России отправлялись на сибирские земли тысячи человек  в конце 19 века, когда через Болотное прошла первая линия  Великого Сибирского пути, самой протяжённой железной дороги в мире. </a:t>
            </a:r>
            <a:r>
              <a:rPr lang="ru-RU" sz="1600" dirty="0" smtClean="0">
                <a:latin typeface="Monotype Corsiva" pitchFamily="66" charset="0"/>
              </a:rPr>
              <a:t>5 ноября 1895г. – открыто временно движение на участке Новосибирск – Болотное, а в 1896г. В Болотном была построена железнодорожная станция и вокзал.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Судьба Болотного очень сильно изменилась благодаря Транссибу, он разбудил глухие таёжные уголки Сибири.,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</a:rPr>
              <a:t> где появились люди с вот такими фонарями в руках.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6" name="Содержимое 4" descr="DSCF07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1285052">
            <a:off x="796952" y="920187"/>
            <a:ext cx="3520082" cy="264006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Содержимое 5" descr="DSCF078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108352">
            <a:off x="5417711" y="1040691"/>
            <a:ext cx="2950709" cy="221303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2" descr="G:\news2989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33256"/>
            <a:ext cx="9396536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21578">
    <p:newsflash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67744" y="1574884"/>
            <a:ext cx="396044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771800" y="404664"/>
            <a:ext cx="3600400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Предметы крестьянского быта  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 праздник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сгодяться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всегда.   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 ступе с пестом Бабка-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Ёжка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  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Промчаться не прочь иногда.     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Здесь короб, что по сказке знаком нам,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Утюг, самовар и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носатик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(чайник),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Валѐк,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сковородник и кринка,   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Половик, словно шарф полосатый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Их всех не </a:t>
            </a:r>
            <a:r>
              <a:rPr kumimoji="0" lang="ru-RU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сочтѐшь-очень </a:t>
            </a: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много,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Но всяк экспонат память чтит,   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И каждый из них, словно книга,                    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Какую-то тайну хранит.      </a:t>
            </a:r>
            <a:endParaRPr kumimoji="0" lang="ru-RU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6" name="Содержимое 4" descr="DSCF078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3573016"/>
            <a:ext cx="2376264" cy="17821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Содержимое 4" descr="DSCF077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6200000">
            <a:off x="3365444" y="4203508"/>
            <a:ext cx="2163617" cy="16227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Содержимое 5" descr="DSCF077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4703053">
            <a:off x="682347" y="1272040"/>
            <a:ext cx="2288001" cy="17160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Содержимое 4" descr="DSCF074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724128" y="4005064"/>
            <a:ext cx="2520280" cy="189021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Содержимое 4" descr="DSCF075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869656">
            <a:off x="5935813" y="1257754"/>
            <a:ext cx="2456295" cy="18422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advTm="26343">
    <p:newsflash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0" y="3140968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Печка справа от двери,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А напротив – лавка,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конник ли кровать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Место для работы,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Можно и поспать.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Вот под лавкой ящик есть,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Инструмента в нем не счесть,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Плести лапти и лукошки.</a:t>
            </a:r>
            <a:br>
              <a:rPr lang="ru-RU" dirty="0" smtClean="0">
                <a:latin typeface="Monotype Corsiva" pitchFamily="66" charset="0"/>
              </a:rPr>
            </a:br>
            <a:r>
              <a:rPr lang="ru-RU" dirty="0" smtClean="0">
                <a:latin typeface="Monotype Corsiva" pitchFamily="66" charset="0"/>
              </a:rPr>
              <a:t>Чинить сети, резать ложки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6" name="Содержимое 5" descr="DSCF07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4633309">
            <a:off x="196855" y="639737"/>
            <a:ext cx="2306715" cy="17300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5" descr="DSCF0739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3428873" y="1403775"/>
            <a:ext cx="5112568" cy="38344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Содержимое 5" descr="DSCF077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975337">
            <a:off x="2574420" y="814597"/>
            <a:ext cx="2670316" cy="20027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6625" name="Picture 1" descr="G:\noel_fire2_ani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2132856"/>
            <a:ext cx="513110" cy="1008112"/>
          </a:xfrm>
          <a:prstGeom prst="rect">
            <a:avLst/>
          </a:prstGeom>
          <a:noFill/>
        </p:spPr>
      </p:pic>
      <p:pic>
        <p:nvPicPr>
          <p:cNvPr id="9" name="Picture 2" descr="G:\news2989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33256"/>
            <a:ext cx="9396536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25578">
    <p:newsflash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User1\Мои документы\Мои рисунки\0034-034-Dekorativnaja-rospis-na-derevjannykh-izdelijakh-posuda-mebe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кругленный прямоугольник 2"/>
          <p:cNvSpPr/>
          <p:nvPr/>
        </p:nvSpPr>
        <p:spPr>
          <a:xfrm>
            <a:off x="785786" y="714356"/>
            <a:ext cx="7572428" cy="5286412"/>
          </a:xfrm>
          <a:prstGeom prst="roundRect">
            <a:avLst/>
          </a:prstGeom>
          <a:gradFill flip="none" rotWithShape="1">
            <a:gsLst>
              <a:gs pos="0">
                <a:srgbClr val="DCFE0E">
                  <a:tint val="66000"/>
                  <a:satMod val="160000"/>
                </a:srgbClr>
              </a:gs>
              <a:gs pos="50000">
                <a:srgbClr val="DCFE0E">
                  <a:tint val="44500"/>
                  <a:satMod val="160000"/>
                </a:srgbClr>
              </a:gs>
              <a:gs pos="100000">
                <a:srgbClr val="DCFE0E">
                  <a:tint val="23500"/>
                  <a:satMod val="160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97" name="Rectangle 1"/>
          <p:cNvSpPr>
            <a:spLocks noChangeArrowheads="1"/>
          </p:cNvSpPr>
          <p:nvPr/>
        </p:nvSpPr>
        <p:spPr bwMode="auto">
          <a:xfrm>
            <a:off x="2267744" y="1574884"/>
            <a:ext cx="396044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            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5220072" y="908720"/>
            <a:ext cx="392392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Главный стол - 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За ним семья.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Всем хватает места.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</a:br>
            <a:r>
              <a:rPr lang="ru-RU" sz="1600" dirty="0" smtClean="0"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Выпьем этот чай –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Times New Roman" pitchFamily="18" charset="0"/>
                <a:cs typeface="Times New Roman" pitchFamily="18" charset="0"/>
              </a:rPr>
              <a:t>Вновь поставим самовар.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Под потолком букеты трав душистые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Душица, мята, пижма, зверобой...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Чуть что - чаи? настои? ванны ли?</a:t>
            </a:r>
            <a:b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Да с мёдом! От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нерадости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любой.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6" name="Содержимое 5" descr="DSCF079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5" y="404664"/>
            <a:ext cx="4608512" cy="32180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7" name="Прямоугольник 6"/>
          <p:cNvSpPr/>
          <p:nvPr/>
        </p:nvSpPr>
        <p:spPr>
          <a:xfrm>
            <a:off x="1115616" y="4221088"/>
            <a:ext cx="691276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Monotype Corsiva" pitchFamily="66" charset="0"/>
              </a:rPr>
              <a:t>Чай пили все. Для зажиточных людей это было лакомство, для бедных – завтрак, обед и ужин. Для тех и других способ угощения. Кто побогаче – пил байховый чай, кто победнее кирпичный, т. е. прессованный «кирпичиками» для удобства перевозки. Многие путешественники отмечали: «Чай для сибиряка, что для ирландца картошка; многие пьют по 40 стаканов в день». </a:t>
            </a:r>
            <a:endParaRPr lang="ru-RU" dirty="0">
              <a:latin typeface="Monotype Corsiva" pitchFamily="66" charset="0"/>
            </a:endParaRPr>
          </a:p>
        </p:txBody>
      </p:sp>
      <p:pic>
        <p:nvPicPr>
          <p:cNvPr id="8" name="Picture 2" descr="G:\news2989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733256"/>
            <a:ext cx="9396536" cy="1124744"/>
          </a:xfrm>
          <a:prstGeom prst="rect">
            <a:avLst/>
          </a:prstGeom>
          <a:noFill/>
        </p:spPr>
      </p:pic>
    </p:spTree>
  </p:cSld>
  <p:clrMapOvr>
    <a:masterClrMapping/>
  </p:clrMapOvr>
  <p:transition advTm="25594">
    <p:newsflash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C:\Documents and Settings\User1\Мои документы\Мои рисунки\Организатор клипов (Microsoft)\9_may_29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357166"/>
            <a:ext cx="4214842" cy="6064521"/>
          </a:xfrm>
          <a:prstGeom prst="rect">
            <a:avLst/>
          </a:prstGeom>
          <a:noFill/>
        </p:spPr>
      </p:pic>
      <p:sp>
        <p:nvSpPr>
          <p:cNvPr id="120835" name="Rectangle 3"/>
          <p:cNvSpPr>
            <a:spLocks noChangeArrowheads="1"/>
          </p:cNvSpPr>
          <p:nvPr/>
        </p:nvSpPr>
        <p:spPr bwMode="auto">
          <a:xfrm>
            <a:off x="3740758" y="642918"/>
            <a:ext cx="5404043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Рабочий посёлок Болотное развивался: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строились новые дома, открывались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предприятия, рождались дети. Но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наступил страшный 1941 год,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началась Великая Отечественная война.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 первые дни войны на предприятиях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города и района прошли митинги,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 райвоенкомат стали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поступать заявления с просьбой о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i="0" dirty="0" smtClean="0"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з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ачислении в действующую армию.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Всего из </a:t>
            </a:r>
            <a:r>
              <a:rPr kumimoji="0" lang="ru-RU" sz="24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Болотнинского</a:t>
            </a: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района ушли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на фронт 8916 человек, а не вернулись – 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погибли или пропали без вести</a:t>
            </a: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4618 человек.</a:t>
            </a:r>
            <a:endParaRPr kumimoji="0" lang="ru-RU" sz="24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</p:spTree>
  </p:cSld>
  <p:clrMapOvr>
    <a:masterClrMapping/>
  </p:clrMapOvr>
  <p:transition advTm="20938">
    <p:newsfla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C:\Documents and Settings\User1\Мои документы\Мои рисунки\9_may_28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611560" y="260648"/>
            <a:ext cx="79928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"Хочется писать слово "Сибиряк" с большой буквы" - говорил маршал Советского Союза Р.Малиновский о сибирских солдатах, которые остановили натиск фашистских войск под Москвой. Об этом и других подвигах солдат-земляков мы узнаем в Зале Боевой Славы.</a:t>
            </a:r>
            <a:endParaRPr lang="ru-RU" b="1" i="1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Tm="18984">
    <p:newsfla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http://sun-dolina.ru/images/GwdFXhaNm2cV2hctWueEnzcVW1ZRmlL5Cnd9WsYxX5ZJz0LETvMUGuZV3vXBmkYVVze9HfdJyqM5G-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</p:spPr>
      </p:pic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4572000" y="548680"/>
            <a:ext cx="4139952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Зал боевой и трудовой славы</a:t>
            </a: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– 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память о тех,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Кто сражался с врагами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 мир на Земле. 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Это память о тех, 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Кто погиб за Победу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Кто работал в тылу, </a:t>
            </a:r>
            <a:b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Знал военных лет беды. 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600" i="1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Содержимое 7" descr="DSCF069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32039" y="3356992"/>
            <a:ext cx="3840427" cy="28803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683568" y="3356992"/>
            <a:ext cx="4824536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Зал Славы воинской, большой он самый.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верно то. У нас стране должно так быть,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 не забыли мы о днях великой драмы,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не смогли порвать с историей мы нить.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Нам память эту надо бережно хранить,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Чтобы училась молодёжь на славе дедов,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чтобы никогда народ не мог забыть,</a:t>
            </a:r>
            <a:b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14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Какой ценой для нас досталась та Победа.</a:t>
            </a:r>
            <a:endParaRPr kumimoji="0" lang="ru-RU" sz="14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8" name="Содержимое 4" descr="DSCF069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5536" y="620688"/>
            <a:ext cx="3744416" cy="2808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23281">
    <p:newsfla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sun-dolina.ru/images/GwdFXhaNm2cV2hctWueEnzcVW1ZRmlL5Cnd9WsYxX5ZJz0LETvMUGuZV3vXBmkYVVze9HfdJyqM5G-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</p:spPr>
      </p:pic>
      <p:pic>
        <p:nvPicPr>
          <p:cNvPr id="2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771800" y="3933056"/>
            <a:ext cx="47342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Снаряды, гильзы, форму и гранаты,</a:t>
            </a:r>
            <a:b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Кресты, медали, письма, фляги, фото,</a:t>
            </a:r>
            <a:b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Без ручек ржавые сапёрные лопаты,</a:t>
            </a:r>
            <a:b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И от «Максима» ленту нам отдал директор.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5" name="Содержимое 4" descr="DSCF079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167193">
            <a:off x="531241" y="880900"/>
            <a:ext cx="3146415" cy="23598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Содержимое 5" descr="DSCF079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935436">
            <a:off x="5333340" y="1069252"/>
            <a:ext cx="3122788" cy="23420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Содержимое 4" descr="DSCF0796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107049" y="1667727"/>
            <a:ext cx="2863369" cy="21475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advTm="15188">
    <p:newsfla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un-dolina.ru/images/GwdFXhaNm2cV2hctWueEnzcVW1ZRmlL5Cnd9WsYxX5ZJz0LETvMUGuZV3vXBmkYVVze9HfdJyqM5G-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</p:spPr>
      </p:pic>
      <p:pic>
        <p:nvPicPr>
          <p:cNvPr id="2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Содержимое 4" descr="DSCF070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682799" y="1125513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01" name="Rectangle 1"/>
          <p:cNvSpPr>
            <a:spLocks noChangeArrowheads="1"/>
          </p:cNvSpPr>
          <p:nvPr/>
        </p:nvSpPr>
        <p:spPr bwMode="auto">
          <a:xfrm>
            <a:off x="4211960" y="842664"/>
            <a:ext cx="493204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 он  принёс нам  каски, наши - русские,</a:t>
            </a:r>
            <a:b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Ещё  фашистские, с дырками от пуль,</a:t>
            </a:r>
            <a:b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Штык-нож немецкий, плоский, узкий,</a:t>
            </a:r>
            <a:b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ru-RU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гильз  свинцовых старых  целый куль</a:t>
            </a: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1600" b="0" i="1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</a:endParaRPr>
          </a:p>
        </p:txBody>
      </p:sp>
      <p:pic>
        <p:nvPicPr>
          <p:cNvPr id="6" name="Содержимое 7" descr="DSCF07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4787255" y="2709689"/>
            <a:ext cx="4038600" cy="3028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advTm="16297">
    <p:newsfla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sun-dolina.ru/images/GwdFXhaNm2cV2hctWueEnzcVW1ZRmlL5Cnd9WsYxX5ZJz0LETvMUGuZV3vXBmkYVVze9HfdJyqM5G-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23528" y="620688"/>
            <a:ext cx="849694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В сентябре </a:t>
            </a:r>
            <a:r>
              <a:rPr lang="ru-RU" sz="2000" b="1" dirty="0" smtClean="0">
                <a:solidFill>
                  <a:schemeClr val="bg1"/>
                </a:solidFill>
                <a:latin typeface="Monotype Corsiva" pitchFamily="66" charset="0"/>
              </a:rPr>
              <a:t>1941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 года на станцию Болотная прибыл эшелон из города Николаева. Это была швейная фабрика, которую эвакуировали в Болотное. Директор фабрики Анненков за три месяца смог запустить производство и ушел добровольцем на фронт, а руководила фабрикой в течении всей войны </a:t>
            </a:r>
            <a:r>
              <a:rPr lang="ru-RU" sz="2000" dirty="0" err="1" smtClean="0">
                <a:solidFill>
                  <a:schemeClr val="bg1"/>
                </a:solidFill>
                <a:latin typeface="Monotype Corsiva" pitchFamily="66" charset="0"/>
              </a:rPr>
              <a:t>Цилия</a:t>
            </a:r>
            <a:r>
              <a:rPr lang="ru-RU" sz="2000" dirty="0" smtClean="0">
                <a:solidFill>
                  <a:schemeClr val="bg1"/>
                </a:solidFill>
                <a:latin typeface="Monotype Corsiva" pitchFamily="66" charset="0"/>
              </a:rPr>
              <a:t> Осиповна Аронович.</a:t>
            </a:r>
            <a:endParaRPr lang="ru-RU" sz="20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3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 cstate="print"/>
          <a:srcRect l="5125" t="5230" b="5860"/>
          <a:stretch>
            <a:fillRect/>
          </a:stretch>
        </p:blipFill>
        <p:spPr bwMode="auto">
          <a:xfrm>
            <a:off x="2051720" y="1916832"/>
            <a:ext cx="5018207" cy="34563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5125">
    <p:newsfla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sun-dolina.ru/images/GwdFXhaNm2cV2hctWueEnzcVW1ZRmlL5Cnd9WsYxX5ZJz0LETvMUGuZV3vXBmkYVVze9HfdJyqM5G-c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11560" y="4581128"/>
            <a:ext cx="806489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Monotype Corsiva" pitchFamily="66" charset="0"/>
                <a:ea typeface="Times New Roman" pitchFamily="18" charset="0"/>
                <a:cs typeface="Courier New" pitchFamily="49" charset="0"/>
              </a:rPr>
              <a:t>В годы войны в Болотном находился эвакогоспиталь 3621, который располагался в здании школы № 21.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3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23516573_1209064758_gl9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293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p3_1983"/>
          <p:cNvPicPr>
            <a:picLocks noChangeAspect="1" noChangeArrowheads="1"/>
          </p:cNvPicPr>
          <p:nvPr/>
        </p:nvPicPr>
        <p:blipFill>
          <a:blip r:embed="rId4" cstate="print"/>
          <a:srcRect l="3983" t="8164" r="4406"/>
          <a:stretch>
            <a:fillRect/>
          </a:stretch>
        </p:blipFill>
        <p:spPr bwMode="auto">
          <a:xfrm>
            <a:off x="2051720" y="764704"/>
            <a:ext cx="5410201" cy="35283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1094">
    <p:newsfla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sun-dolina.ru/images/GwdFXhaNm2cV2hctWueEnzcVW1ZRmlL5Cnd9WsYxX5ZJz0LETvMUGuZV3vXBmkYVVze9HfdJyqM5G-c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2656"/>
            <a:ext cx="9144000" cy="6192688"/>
          </a:xfrm>
          <a:prstGeom prst="rect">
            <a:avLst/>
          </a:prstGeom>
          <a:noFill/>
        </p:spPr>
      </p:pic>
      <p:pic>
        <p:nvPicPr>
          <p:cNvPr id="2" name="Picture 7" descr="23516573_1209064758_gl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7" descr="23516573_1209064758_gl9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375"/>
            <a:ext cx="914400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331640" y="3429000"/>
            <a:ext cx="73448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12 ноября 1943г Указом Президиума Верховного Совета РСФСР  рабочий поселок Болотное получил  статус города. </a:t>
            </a:r>
          </a:p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bg1"/>
                </a:solidFill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  1944 году в городе открывается педагогическое  училище, которое становится «кузницей» педагогических кадров для всей Новосибирской области.</a:t>
            </a:r>
            <a:endParaRPr lang="ru-RU" sz="2400" b="1" dirty="0" smtClean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5" name="Picture 8" descr="1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314610">
            <a:off x="558327" y="922648"/>
            <a:ext cx="3907191" cy="23518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398076">
            <a:off x="4900776" y="977608"/>
            <a:ext cx="3811398" cy="21727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custDataLst>
      <p:tags r:id="rId1"/>
    </p:custDataLst>
  </p:cSld>
  <p:clrMapOvr>
    <a:masterClrMapping/>
  </p:clrMapOvr>
  <p:transition advTm="15187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1" descr="G:\1264416015_1236802124_ne-napisannoe-pismo.jpg"/>
          <p:cNvPicPr>
            <a:picLocks noChangeAspect="1" noChangeArrowheads="1"/>
          </p:cNvPicPr>
          <p:nvPr/>
        </p:nvPicPr>
        <p:blipFill>
          <a:blip r:embed="rId2" cstate="print"/>
          <a:srcRect b="1325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4932040" y="2708920"/>
            <a:ext cx="329411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latin typeface="Monotype Corsiva" pitchFamily="66" charset="0"/>
              </a:rPr>
              <a:t>Собирая вещи предков,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Любим мы свой край сильней,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Нету школы без музея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>
                <a:latin typeface="Monotype Corsiva" pitchFamily="66" charset="0"/>
              </a:rPr>
              <a:t>Без истории своей!</a:t>
            </a:r>
            <a:br>
              <a:rPr lang="ru-RU" sz="2000" dirty="0" smtClean="0">
                <a:latin typeface="Monotype Corsiva" pitchFamily="66" charset="0"/>
              </a:rPr>
            </a:b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</p:spTree>
  </p:cSld>
  <p:clrMapOvr>
    <a:masterClrMapping/>
  </p:clrMapOvr>
  <p:transition advTm="10359">
    <p:newsfla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49694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latin typeface="Monotype Corsiva" pitchFamily="66" charset="0"/>
              </a:rPr>
              <a:t>В нашем городе   имеется 4 общеобразовательные школы, музыкальная школа, районный дом Детства и Юношества, специализированная детско-юношеская школа олимпийского резерва,   педагогический колледж. </a:t>
            </a:r>
            <a:endParaRPr lang="ru-RU" sz="2400" dirty="0">
              <a:latin typeface="Monotype Corsiva" pitchFamily="66" charset="0"/>
            </a:endParaRPr>
          </a:p>
        </p:txBody>
      </p:sp>
      <p:pic>
        <p:nvPicPr>
          <p:cNvPr id="51202" name="Picture 2" descr="clip_image0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293096"/>
            <a:ext cx="4067175" cy="23633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http://s_2.bol.edu54.ru/images/p13__3__zagolovok2011.jpg"/>
          <p:cNvPicPr>
            <a:picLocks noChangeAspect="1" noChangeArrowheads="1"/>
          </p:cNvPicPr>
          <p:nvPr/>
        </p:nvPicPr>
        <p:blipFill>
          <a:blip r:embed="rId3" cstate="print"/>
          <a:srcRect l="2780" t="3780" r="70164" b="16841"/>
          <a:stretch>
            <a:fillRect/>
          </a:stretch>
        </p:blipFill>
        <p:spPr bwMode="auto">
          <a:xfrm>
            <a:off x="251520" y="1914714"/>
            <a:ext cx="3384376" cy="2162358"/>
          </a:xfrm>
          <a:prstGeom prst="rect">
            <a:avLst/>
          </a:prstGeom>
          <a:noFill/>
        </p:spPr>
      </p:pic>
      <p:pic>
        <p:nvPicPr>
          <p:cNvPr id="7172" name="Picture 4" descr="http://s_21.bol.edu54.ru/images/glavnoefot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88802" y="1708132"/>
            <a:ext cx="3096344" cy="2068858"/>
          </a:xfrm>
          <a:prstGeom prst="rect">
            <a:avLst/>
          </a:prstGeom>
          <a:noFill/>
        </p:spPr>
      </p:pic>
      <p:pic>
        <p:nvPicPr>
          <p:cNvPr id="7174" name="Picture 6" descr="http://s_4.bol.edu54.ru/images/fotoshkol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92080" y="4149080"/>
            <a:ext cx="3187080" cy="2390311"/>
          </a:xfrm>
          <a:prstGeom prst="rect">
            <a:avLst/>
          </a:prstGeom>
          <a:noFill/>
        </p:spPr>
      </p:pic>
    </p:spTree>
  </p:cSld>
  <p:clrMapOvr>
    <a:masterClrMapping/>
  </p:clrMapOvr>
  <p:transition advTm="11484">
    <p:newsfla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need4soft.ru/uploads/taginator/Nov-2012/kartinki-dlya-prezentaci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283968" y="1988840"/>
            <a:ext cx="486003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Monotype Corsiva" pitchFamily="66" charset="0"/>
              </a:rPr>
              <a:t>История школы – </a:t>
            </a:r>
            <a:br>
              <a:rPr lang="ru-RU" sz="2400" b="1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Это лица людей.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И мы представляем вам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Наших директоров и учителей.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Святой свой талант – 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И любовь, и заботу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Нам дарят они </a:t>
            </a:r>
            <a:br>
              <a:rPr lang="ru-RU" sz="2400" dirty="0" smtClean="0">
                <a:latin typeface="Monotype Corsiva" pitchFamily="66" charset="0"/>
              </a:rPr>
            </a:br>
            <a:r>
              <a:rPr lang="ru-RU" sz="2400" dirty="0" smtClean="0">
                <a:latin typeface="Monotype Corsiva" pitchFamily="66" charset="0"/>
              </a:rPr>
              <a:t>В каждодневной работе.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" name="Содержимое 4" descr="DSCF073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20851181">
            <a:off x="314035" y="2222797"/>
            <a:ext cx="4536504" cy="34023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advTm="14578">
    <p:newsfla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www.need4soft.ru/uploads/taginator/Nov-2012/kartinki-dlya-prezentaci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" name="Содержимое 5" descr="DSCF07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105378">
            <a:off x="-117645" y="2252840"/>
            <a:ext cx="3555444" cy="26665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4273" name="Rectangle 1"/>
          <p:cNvSpPr>
            <a:spLocks noChangeArrowheads="1"/>
          </p:cNvSpPr>
          <p:nvPr/>
        </p:nvSpPr>
        <p:spPr bwMode="auto">
          <a:xfrm>
            <a:off x="2987824" y="1844824"/>
            <a:ext cx="345638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История школы –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Это выпускники, медалисты,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Спортсмены известные, 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Пионеры, туристы. 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Храним мы дипломы, медали, награды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И вам показать их</a:t>
            </a:r>
            <a:b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</a:b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Всегда будем рады!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Форма школьная и галстук-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Дисциплины элемент.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Жаль, что в нынешнее время,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 Их совсем при школах  нет.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Monotype Corsiva" pitchFamily="66" charset="0"/>
            </a:endParaRPr>
          </a:p>
        </p:txBody>
      </p:sp>
      <p:pic>
        <p:nvPicPr>
          <p:cNvPr id="4" name="Содержимое 5" descr="DSCF073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673094">
            <a:off x="6065271" y="2188812"/>
            <a:ext cx="2715705" cy="20367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advTm="15563">
    <p:newsfla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-main-pic" descr="Картинка 76 из 3592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0"/>
            <a:ext cx="972026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821902">
            <a:off x="6352244" y="2507269"/>
            <a:ext cx="2692832" cy="18373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51891">
            <a:off x="268990" y="4420502"/>
            <a:ext cx="2802828" cy="18129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5" descr="podm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1032086">
            <a:off x="-217313" y="2345214"/>
            <a:ext cx="3083594" cy="19568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6738" name="Picture 2" descr="F:\фото\Достопримечательности Болотного!!!\PA040090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581993">
            <a:off x="6427150" y="4568953"/>
            <a:ext cx="2636724" cy="18276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16739" name="Picture 3" descr="F:\фото\Достопримечательности Болотного!!!\PA030012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929058" y="214290"/>
            <a:ext cx="2428892" cy="28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Прямоугольник 7"/>
          <p:cNvSpPr/>
          <p:nvPr/>
        </p:nvSpPr>
        <p:spPr>
          <a:xfrm>
            <a:off x="3428992" y="3143248"/>
            <a:ext cx="257955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Сейчас наш город </a:t>
            </a: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очень изменился.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86116" y="4143380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Люди в городе </a:t>
            </a: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нашем добры и светлы,</a:t>
            </a: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 старушки красивы </a:t>
            </a:r>
          </a:p>
          <a:p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Monotype Corsiva" pitchFamily="66" charset="0"/>
              </a:rPr>
              <a:t>и дети милы.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  <p:custDataLst>
      <p:tags r:id="rId1"/>
    </p:custDataLst>
  </p:cSld>
  <p:clrMapOvr>
    <a:masterClrMapping/>
  </p:clrMapOvr>
  <p:transition advTm="1481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decel="100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800" decel="100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800" decel="100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800" decel="100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800" decel="100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180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par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72" y="-29522"/>
            <a:ext cx="9079728" cy="6887522"/>
          </a:xfrm>
          <a:prstGeom prst="rect">
            <a:avLst/>
          </a:prstGeom>
          <a:noFill/>
        </p:spPr>
      </p:pic>
      <p:pic>
        <p:nvPicPr>
          <p:cNvPr id="3" name="Picture 6" descr="image1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86071">
            <a:off x="5018482" y="3068625"/>
            <a:ext cx="3981538" cy="36301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000100" y="428604"/>
            <a:ext cx="785818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50850" algn="ctr" eaLnBrk="0" hangingPunct="0"/>
            <a:r>
              <a:rPr lang="ru-RU" sz="2800" dirty="0" smtClean="0"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В центре города находится парк, в котором  расположен памятник землякам </a:t>
            </a:r>
          </a:p>
          <a:p>
            <a:pPr lvl="0" indent="450850" algn="ctr" eaLnBrk="0" hangingPunct="0"/>
            <a:r>
              <a:rPr lang="ru-RU" sz="2800" dirty="0" smtClean="0">
                <a:latin typeface="Monotype Corsiva" pitchFamily="66" charset="0"/>
                <a:ea typeface="Calibri" pitchFamily="34" charset="0"/>
                <a:cs typeface="Times New Roman" pitchFamily="18" charset="0"/>
              </a:rPr>
              <a:t> погибшим в годы Великой Отечественной войны.</a:t>
            </a:r>
          </a:p>
          <a:p>
            <a:pPr lvl="0" indent="450850" algn="ctr" eaLnBrk="0" hangingPunct="0"/>
            <a:endParaRPr lang="ru-RU" sz="2800" dirty="0" smtClean="0">
              <a:latin typeface="Monotype Corsiva" pitchFamily="66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357290" y="1714488"/>
            <a:ext cx="73581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Monotype Corsiva" pitchFamily="66" charset="0"/>
              </a:rPr>
              <a:t>Здесь деревья спокойно и нежно шумят,</a:t>
            </a:r>
          </a:p>
          <a:p>
            <a:pPr algn="ctr"/>
            <a:r>
              <a:rPr lang="ru-RU" sz="2800" dirty="0" smtClean="0">
                <a:latin typeface="Monotype Corsiva" pitchFamily="66" charset="0"/>
              </a:rPr>
              <a:t>Парк одел свой зелёный наряд.</a:t>
            </a:r>
            <a:endParaRPr lang="ru-RU" sz="2800" dirty="0">
              <a:latin typeface="Monotype Corsiva" pitchFamily="66" charset="0"/>
            </a:endParaRPr>
          </a:p>
        </p:txBody>
      </p:sp>
      <p:pic>
        <p:nvPicPr>
          <p:cNvPr id="104450" name="Picture 2" descr="F:\фото\Достопримечательности Болотного!!!\PA0300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176283">
            <a:off x="531438" y="2606189"/>
            <a:ext cx="3143240" cy="41912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custDataLst>
      <p:tags r:id="rId1"/>
    </p:custDataLst>
  </p:cSld>
  <p:clrMapOvr>
    <a:masterClrMapping/>
  </p:clrMapOvr>
  <p:transition advTm="18032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6" dur="2000"/>
                                        <p:tgtEl>
                                          <p:spTgt spid="104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:\Всё\фото\Достопримечательности Болотного!!!\PA0400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8425" y="74613"/>
            <a:ext cx="8945563" cy="670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1" name="Picture 2" descr="C:\Documents and Settings\User\Мои документы\Мои рисунки\1e7300bca68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260350"/>
            <a:ext cx="7612062" cy="251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515">
    <p:newsflash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/>
          </p:cNvSpPr>
          <p:nvPr/>
        </p:nvSpPr>
        <p:spPr bwMode="auto">
          <a:xfrm>
            <a:off x="2092037" y="594857"/>
            <a:ext cx="5306004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ru-RU" sz="1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Список  использованной литературы и источников.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buFontTx/>
              <a:buChar char="•"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Г.Матюшин. Археологический словарь, 1998 г.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buFontTx/>
              <a:buChar char="•"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Новиков А.В.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«Прошлое Болотнинской земли»  2004 </a:t>
            </a:r>
          </a:p>
          <a:p>
            <a:pPr algn="ctr" eaLnBrk="0" hangingPunct="0">
              <a:buFontTx/>
              <a:buChar char="•"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Е.М. Поспелов. Топонимика в школьной географии. </a:t>
            </a:r>
          </a:p>
          <a:p>
            <a:pPr algn="ctr" eaLnBrk="0" hangingPunct="0">
              <a:buFontTx/>
              <a:buChar char="•"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«Просвещение» 1981.</a:t>
            </a:r>
          </a:p>
          <a:p>
            <a:pPr algn="ctr" eaLnBrk="0" hangingPunct="0">
              <a:buFontTx/>
              <a:buChar char="•"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Парамонова В. «Социальное пространство города: </a:t>
            </a:r>
          </a:p>
          <a:p>
            <a:pPr algn="ctr" eaLnBrk="0" hangingPunct="0"/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отражение в названиях улиц» 2010</a:t>
            </a:r>
          </a:p>
          <a:p>
            <a:pPr algn="ctr" eaLnBrk="0" hangingPunct="0">
              <a:buFontTx/>
              <a:buChar char="•"/>
            </a:pP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Хомченко</a:t>
            </a:r>
            <a:r>
              <a:rPr lang="ru-RU" sz="14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Т.Н. «Улицы моего города»/ «Наши новости» 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2005</a:t>
            </a:r>
          </a:p>
          <a:p>
            <a:pPr algn="ctr" eaLnBrk="0" hangingPunct="0">
              <a:buFontTx/>
              <a:buChar char="•"/>
            </a:pP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Фотографии: </a:t>
            </a:r>
            <a:r>
              <a:rPr lang="ru-RU" sz="1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Малець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А., Карпова Л.В., </a:t>
            </a:r>
            <a:r>
              <a:rPr lang="ru-RU" sz="14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Будеева</a:t>
            </a:r>
            <a:r>
              <a:rPr lang="ru-RU" sz="1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Г.Л., Дежурный Г.</a:t>
            </a:r>
            <a:endParaRPr lang="ru-RU" sz="1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5" name="Picture 3" descr="C:\Documents and Settings\Владелец\Рабочий стол\мои ислед\IMG001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2997200"/>
            <a:ext cx="2536825" cy="338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6" name="Picture 4" descr="C:\Documents and Settings\Владелец\Рабочий стол\мои ислед\IMG0016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2924175"/>
            <a:ext cx="2266950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917" name="Picture 5" descr="C:\Documents and Settings\Владелец\Рабочий стол\мои ислед\IMG0014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7763" y="3068638"/>
            <a:ext cx="2430462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newsflash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2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2.3|2.4|2.9|2.8"/>
</p:tagLst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576</TotalTime>
  <Words>1116</Words>
  <Application>Microsoft Office PowerPoint</Application>
  <PresentationFormat>Экран (4:3)</PresentationFormat>
  <Paragraphs>116</Paragraphs>
  <Slides>31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Тема Office</vt:lpstr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70</cp:revision>
  <dcterms:created xsi:type="dcterms:W3CDTF">2013-06-17T15:22:22Z</dcterms:created>
  <dcterms:modified xsi:type="dcterms:W3CDTF">2014-03-25T01:46:34Z</dcterms:modified>
</cp:coreProperties>
</file>